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36557"/>
    <a:srgbClr val="6A5C4D"/>
    <a:srgbClr val="82715E"/>
    <a:srgbClr val="7667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3"/>
    <p:restoredTop sz="94681"/>
  </p:normalViewPr>
  <p:slideViewPr>
    <p:cSldViewPr snapToGrid="0">
      <p:cViewPr varScale="1">
        <p:scale>
          <a:sx n="71" d="100"/>
          <a:sy n="71" d="100"/>
        </p:scale>
        <p:origin x="184" y="11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jpg>
</file>

<file path=ppt/media/image10.png>
</file>

<file path=ppt/media/image11.jpg>
</file>

<file path=ppt/media/image2.jpeg>
</file>

<file path=ppt/media/image3.png>
</file>

<file path=ppt/media/image4.sv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8321EB-BC25-E14F-BA16-4DBE33FFBBAE}" type="datetimeFigureOut">
              <a:rPr lang="en-US" smtClean="0"/>
              <a:t>7/23/24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5164C9-7FAE-7B41-A8A6-C9FB9B193217}" type="slidenum">
              <a:rPr lang="en-US" smtClean="0"/>
              <a:t>‹#›</a:t>
            </a:fld>
            <a:endParaRPr lang="en-US"/>
          </a:p>
        </p:txBody>
      </p:sp>
    </p:spTree>
    <p:extLst>
      <p:ext uri="{BB962C8B-B14F-4D97-AF65-F5344CB8AC3E}">
        <p14:creationId xmlns:p14="http://schemas.microsoft.com/office/powerpoint/2010/main" val="781583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CA144-F7EF-48BD-653D-98783449B0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44E9FB2-5C11-9967-736E-3C1CE0F868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1B941B3-091E-77A5-BB44-C44D43EA9F57}"/>
              </a:ext>
            </a:extLst>
          </p:cNvPr>
          <p:cNvSpPr>
            <a:spLocks noGrp="1"/>
          </p:cNvSpPr>
          <p:nvPr>
            <p:ph type="dt" sz="half" idx="10"/>
          </p:nvPr>
        </p:nvSpPr>
        <p:spPr/>
        <p:txBody>
          <a:bodyPr/>
          <a:lstStyle/>
          <a:p>
            <a:fld id="{DACB1D32-06BB-694B-923E-993913162059}" type="datetimeFigureOut">
              <a:rPr lang="en-US" smtClean="0"/>
              <a:t>7/23/24</a:t>
            </a:fld>
            <a:endParaRPr lang="en-US"/>
          </a:p>
        </p:txBody>
      </p:sp>
      <p:sp>
        <p:nvSpPr>
          <p:cNvPr id="5" name="Footer Placeholder 4">
            <a:extLst>
              <a:ext uri="{FF2B5EF4-FFF2-40B4-BE49-F238E27FC236}">
                <a16:creationId xmlns:a16="http://schemas.microsoft.com/office/drawing/2014/main" id="{C8D0A3AF-B641-E9C9-CF9D-27CCBD61EF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816497-75ED-B635-DFAC-4374008B30ED}"/>
              </a:ext>
            </a:extLst>
          </p:cNvPr>
          <p:cNvSpPr>
            <a:spLocks noGrp="1"/>
          </p:cNvSpPr>
          <p:nvPr>
            <p:ph type="sldNum" sz="quarter" idx="12"/>
          </p:nvPr>
        </p:nvSpPr>
        <p:spPr/>
        <p:txBody>
          <a:bodyPr/>
          <a:lstStyle/>
          <a:p>
            <a:fld id="{5B84E7C1-CC5E-1948-B4A2-C10548D2F3B1}" type="slidenum">
              <a:rPr lang="en-US" smtClean="0"/>
              <a:t>‹#›</a:t>
            </a:fld>
            <a:endParaRPr lang="en-US"/>
          </a:p>
        </p:txBody>
      </p:sp>
    </p:spTree>
    <p:extLst>
      <p:ext uri="{BB962C8B-B14F-4D97-AF65-F5344CB8AC3E}">
        <p14:creationId xmlns:p14="http://schemas.microsoft.com/office/powerpoint/2010/main" val="1123938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DBF71-1620-8E1B-B75F-07E89258A4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2F4B56-C08D-E405-06E3-4E655F70C31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28B902-0CD9-BBF4-AA76-69A89F01D520}"/>
              </a:ext>
            </a:extLst>
          </p:cNvPr>
          <p:cNvSpPr>
            <a:spLocks noGrp="1"/>
          </p:cNvSpPr>
          <p:nvPr>
            <p:ph type="dt" sz="half" idx="10"/>
          </p:nvPr>
        </p:nvSpPr>
        <p:spPr/>
        <p:txBody>
          <a:bodyPr/>
          <a:lstStyle/>
          <a:p>
            <a:fld id="{DACB1D32-06BB-694B-923E-993913162059}" type="datetimeFigureOut">
              <a:rPr lang="en-US" smtClean="0"/>
              <a:t>7/23/24</a:t>
            </a:fld>
            <a:endParaRPr lang="en-US"/>
          </a:p>
        </p:txBody>
      </p:sp>
      <p:sp>
        <p:nvSpPr>
          <p:cNvPr id="5" name="Footer Placeholder 4">
            <a:extLst>
              <a:ext uri="{FF2B5EF4-FFF2-40B4-BE49-F238E27FC236}">
                <a16:creationId xmlns:a16="http://schemas.microsoft.com/office/drawing/2014/main" id="{EA3483BE-D219-1474-182A-9EC16AA51C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893254-75A5-D7EA-1129-44641405AEBB}"/>
              </a:ext>
            </a:extLst>
          </p:cNvPr>
          <p:cNvSpPr>
            <a:spLocks noGrp="1"/>
          </p:cNvSpPr>
          <p:nvPr>
            <p:ph type="sldNum" sz="quarter" idx="12"/>
          </p:nvPr>
        </p:nvSpPr>
        <p:spPr/>
        <p:txBody>
          <a:bodyPr/>
          <a:lstStyle/>
          <a:p>
            <a:fld id="{5B84E7C1-CC5E-1948-B4A2-C10548D2F3B1}" type="slidenum">
              <a:rPr lang="en-US" smtClean="0"/>
              <a:t>‹#›</a:t>
            </a:fld>
            <a:endParaRPr lang="en-US"/>
          </a:p>
        </p:txBody>
      </p:sp>
    </p:spTree>
    <p:extLst>
      <p:ext uri="{BB962C8B-B14F-4D97-AF65-F5344CB8AC3E}">
        <p14:creationId xmlns:p14="http://schemas.microsoft.com/office/powerpoint/2010/main" val="4048509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1ECFE5-669B-0724-A50D-20877E696E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AD1685-758A-3101-39FB-0CE26554E84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0A287-3A62-2E35-5767-36D1BDDC88CE}"/>
              </a:ext>
            </a:extLst>
          </p:cNvPr>
          <p:cNvSpPr>
            <a:spLocks noGrp="1"/>
          </p:cNvSpPr>
          <p:nvPr>
            <p:ph type="dt" sz="half" idx="10"/>
          </p:nvPr>
        </p:nvSpPr>
        <p:spPr/>
        <p:txBody>
          <a:bodyPr/>
          <a:lstStyle/>
          <a:p>
            <a:fld id="{DACB1D32-06BB-694B-923E-993913162059}" type="datetimeFigureOut">
              <a:rPr lang="en-US" smtClean="0"/>
              <a:t>7/23/24</a:t>
            </a:fld>
            <a:endParaRPr lang="en-US"/>
          </a:p>
        </p:txBody>
      </p:sp>
      <p:sp>
        <p:nvSpPr>
          <p:cNvPr id="5" name="Footer Placeholder 4">
            <a:extLst>
              <a:ext uri="{FF2B5EF4-FFF2-40B4-BE49-F238E27FC236}">
                <a16:creationId xmlns:a16="http://schemas.microsoft.com/office/drawing/2014/main" id="{6A63C41A-EB2E-2A15-4213-2F9D3A36A5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29DF4F-89CD-1EBB-5F3C-71CCE4D8183E}"/>
              </a:ext>
            </a:extLst>
          </p:cNvPr>
          <p:cNvSpPr>
            <a:spLocks noGrp="1"/>
          </p:cNvSpPr>
          <p:nvPr>
            <p:ph type="sldNum" sz="quarter" idx="12"/>
          </p:nvPr>
        </p:nvSpPr>
        <p:spPr/>
        <p:txBody>
          <a:bodyPr/>
          <a:lstStyle/>
          <a:p>
            <a:fld id="{5B84E7C1-CC5E-1948-B4A2-C10548D2F3B1}" type="slidenum">
              <a:rPr lang="en-US" smtClean="0"/>
              <a:t>‹#›</a:t>
            </a:fld>
            <a:endParaRPr lang="en-US"/>
          </a:p>
        </p:txBody>
      </p:sp>
    </p:spTree>
    <p:extLst>
      <p:ext uri="{BB962C8B-B14F-4D97-AF65-F5344CB8AC3E}">
        <p14:creationId xmlns:p14="http://schemas.microsoft.com/office/powerpoint/2010/main" val="283536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4B55D-6E91-A7A4-321D-2B48D23ADC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06BDF3-EE96-6398-A557-73EF64A7D1D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C9F3E5-B461-9F4A-B0A6-E03E4DBA2082}"/>
              </a:ext>
            </a:extLst>
          </p:cNvPr>
          <p:cNvSpPr>
            <a:spLocks noGrp="1"/>
          </p:cNvSpPr>
          <p:nvPr>
            <p:ph type="dt" sz="half" idx="10"/>
          </p:nvPr>
        </p:nvSpPr>
        <p:spPr/>
        <p:txBody>
          <a:bodyPr/>
          <a:lstStyle/>
          <a:p>
            <a:fld id="{DACB1D32-06BB-694B-923E-993913162059}" type="datetimeFigureOut">
              <a:rPr lang="en-US" smtClean="0"/>
              <a:t>7/23/24</a:t>
            </a:fld>
            <a:endParaRPr lang="en-US"/>
          </a:p>
        </p:txBody>
      </p:sp>
      <p:sp>
        <p:nvSpPr>
          <p:cNvPr id="5" name="Footer Placeholder 4">
            <a:extLst>
              <a:ext uri="{FF2B5EF4-FFF2-40B4-BE49-F238E27FC236}">
                <a16:creationId xmlns:a16="http://schemas.microsoft.com/office/drawing/2014/main" id="{A396FAB4-9CBB-F841-4256-3A4577CF7D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0E330A-FF49-2B76-C346-2991D83AB78B}"/>
              </a:ext>
            </a:extLst>
          </p:cNvPr>
          <p:cNvSpPr>
            <a:spLocks noGrp="1"/>
          </p:cNvSpPr>
          <p:nvPr>
            <p:ph type="sldNum" sz="quarter" idx="12"/>
          </p:nvPr>
        </p:nvSpPr>
        <p:spPr/>
        <p:txBody>
          <a:bodyPr/>
          <a:lstStyle/>
          <a:p>
            <a:fld id="{5B84E7C1-CC5E-1948-B4A2-C10548D2F3B1}" type="slidenum">
              <a:rPr lang="en-US" smtClean="0"/>
              <a:t>‹#›</a:t>
            </a:fld>
            <a:endParaRPr lang="en-US"/>
          </a:p>
        </p:txBody>
      </p:sp>
    </p:spTree>
    <p:extLst>
      <p:ext uri="{BB962C8B-B14F-4D97-AF65-F5344CB8AC3E}">
        <p14:creationId xmlns:p14="http://schemas.microsoft.com/office/powerpoint/2010/main" val="18204413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C0053-F3D4-1F0F-6419-9B73480395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7C46DA9-E40D-B04D-97A7-A83A7BC9401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870401-0FA2-7CD4-AABF-29CA1281FA15}"/>
              </a:ext>
            </a:extLst>
          </p:cNvPr>
          <p:cNvSpPr>
            <a:spLocks noGrp="1"/>
          </p:cNvSpPr>
          <p:nvPr>
            <p:ph type="dt" sz="half" idx="10"/>
          </p:nvPr>
        </p:nvSpPr>
        <p:spPr/>
        <p:txBody>
          <a:bodyPr/>
          <a:lstStyle/>
          <a:p>
            <a:fld id="{DACB1D32-06BB-694B-923E-993913162059}" type="datetimeFigureOut">
              <a:rPr lang="en-US" smtClean="0"/>
              <a:t>7/23/24</a:t>
            </a:fld>
            <a:endParaRPr lang="en-US"/>
          </a:p>
        </p:txBody>
      </p:sp>
      <p:sp>
        <p:nvSpPr>
          <p:cNvPr id="5" name="Footer Placeholder 4">
            <a:extLst>
              <a:ext uri="{FF2B5EF4-FFF2-40B4-BE49-F238E27FC236}">
                <a16:creationId xmlns:a16="http://schemas.microsoft.com/office/drawing/2014/main" id="{A6876665-C176-8E82-8A26-0DA8963BB8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CA7F71-34A0-70AA-4E6E-14B993625848}"/>
              </a:ext>
            </a:extLst>
          </p:cNvPr>
          <p:cNvSpPr>
            <a:spLocks noGrp="1"/>
          </p:cNvSpPr>
          <p:nvPr>
            <p:ph type="sldNum" sz="quarter" idx="12"/>
          </p:nvPr>
        </p:nvSpPr>
        <p:spPr/>
        <p:txBody>
          <a:bodyPr/>
          <a:lstStyle/>
          <a:p>
            <a:fld id="{5B84E7C1-CC5E-1948-B4A2-C10548D2F3B1}" type="slidenum">
              <a:rPr lang="en-US" smtClean="0"/>
              <a:t>‹#›</a:t>
            </a:fld>
            <a:endParaRPr lang="en-US"/>
          </a:p>
        </p:txBody>
      </p:sp>
    </p:spTree>
    <p:extLst>
      <p:ext uri="{BB962C8B-B14F-4D97-AF65-F5344CB8AC3E}">
        <p14:creationId xmlns:p14="http://schemas.microsoft.com/office/powerpoint/2010/main" val="3057914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5B5E6-B536-116D-88B8-8E1739AA98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1BF48A-9BF9-AC1D-BCF8-4B39829926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5E5752-C41E-A497-146E-C37CA4B9D46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F834B1-C97C-CF72-C247-9A8813F3CB20}"/>
              </a:ext>
            </a:extLst>
          </p:cNvPr>
          <p:cNvSpPr>
            <a:spLocks noGrp="1"/>
          </p:cNvSpPr>
          <p:nvPr>
            <p:ph type="dt" sz="half" idx="10"/>
          </p:nvPr>
        </p:nvSpPr>
        <p:spPr/>
        <p:txBody>
          <a:bodyPr/>
          <a:lstStyle/>
          <a:p>
            <a:fld id="{DACB1D32-06BB-694B-923E-993913162059}" type="datetimeFigureOut">
              <a:rPr lang="en-US" smtClean="0"/>
              <a:t>7/23/24</a:t>
            </a:fld>
            <a:endParaRPr lang="en-US"/>
          </a:p>
        </p:txBody>
      </p:sp>
      <p:sp>
        <p:nvSpPr>
          <p:cNvPr id="6" name="Footer Placeholder 5">
            <a:extLst>
              <a:ext uri="{FF2B5EF4-FFF2-40B4-BE49-F238E27FC236}">
                <a16:creationId xmlns:a16="http://schemas.microsoft.com/office/drawing/2014/main" id="{80004DAA-9431-5017-735B-814B13E747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8BD8C0-C169-A276-94EE-9417E3A1A208}"/>
              </a:ext>
            </a:extLst>
          </p:cNvPr>
          <p:cNvSpPr>
            <a:spLocks noGrp="1"/>
          </p:cNvSpPr>
          <p:nvPr>
            <p:ph type="sldNum" sz="quarter" idx="12"/>
          </p:nvPr>
        </p:nvSpPr>
        <p:spPr/>
        <p:txBody>
          <a:bodyPr/>
          <a:lstStyle/>
          <a:p>
            <a:fld id="{5B84E7C1-CC5E-1948-B4A2-C10548D2F3B1}" type="slidenum">
              <a:rPr lang="en-US" smtClean="0"/>
              <a:t>‹#›</a:t>
            </a:fld>
            <a:endParaRPr lang="en-US"/>
          </a:p>
        </p:txBody>
      </p:sp>
    </p:spTree>
    <p:extLst>
      <p:ext uri="{BB962C8B-B14F-4D97-AF65-F5344CB8AC3E}">
        <p14:creationId xmlns:p14="http://schemas.microsoft.com/office/powerpoint/2010/main" val="23489386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FC954-3F78-0C8B-8EC6-474CC282C9E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51237FE-997D-0648-2EFF-5253B72866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3899EF-5E30-5EEE-9E05-58062F3557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D989906-299C-03E9-016D-96F38857B9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A0E867-7189-E31D-1F83-246F1BE3D2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F5B314-EC2B-DF93-9365-0567F850E366}"/>
              </a:ext>
            </a:extLst>
          </p:cNvPr>
          <p:cNvSpPr>
            <a:spLocks noGrp="1"/>
          </p:cNvSpPr>
          <p:nvPr>
            <p:ph type="dt" sz="half" idx="10"/>
          </p:nvPr>
        </p:nvSpPr>
        <p:spPr/>
        <p:txBody>
          <a:bodyPr/>
          <a:lstStyle/>
          <a:p>
            <a:fld id="{DACB1D32-06BB-694B-923E-993913162059}" type="datetimeFigureOut">
              <a:rPr lang="en-US" smtClean="0"/>
              <a:t>7/23/24</a:t>
            </a:fld>
            <a:endParaRPr lang="en-US"/>
          </a:p>
        </p:txBody>
      </p:sp>
      <p:sp>
        <p:nvSpPr>
          <p:cNvPr id="8" name="Footer Placeholder 7">
            <a:extLst>
              <a:ext uri="{FF2B5EF4-FFF2-40B4-BE49-F238E27FC236}">
                <a16:creationId xmlns:a16="http://schemas.microsoft.com/office/drawing/2014/main" id="{A5215694-2FCE-BC4B-709E-955DF203F34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79F1E30-E601-B481-5EEA-5443BD4BFA22}"/>
              </a:ext>
            </a:extLst>
          </p:cNvPr>
          <p:cNvSpPr>
            <a:spLocks noGrp="1"/>
          </p:cNvSpPr>
          <p:nvPr>
            <p:ph type="sldNum" sz="quarter" idx="12"/>
          </p:nvPr>
        </p:nvSpPr>
        <p:spPr/>
        <p:txBody>
          <a:bodyPr/>
          <a:lstStyle/>
          <a:p>
            <a:fld id="{5B84E7C1-CC5E-1948-B4A2-C10548D2F3B1}" type="slidenum">
              <a:rPr lang="en-US" smtClean="0"/>
              <a:t>‹#›</a:t>
            </a:fld>
            <a:endParaRPr lang="en-US"/>
          </a:p>
        </p:txBody>
      </p:sp>
    </p:spTree>
    <p:extLst>
      <p:ext uri="{BB962C8B-B14F-4D97-AF65-F5344CB8AC3E}">
        <p14:creationId xmlns:p14="http://schemas.microsoft.com/office/powerpoint/2010/main" val="3645916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1C792-82C7-CE3D-BBEE-8554D931079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EE53A7-6779-B846-E2F5-2189AA66508B}"/>
              </a:ext>
            </a:extLst>
          </p:cNvPr>
          <p:cNvSpPr>
            <a:spLocks noGrp="1"/>
          </p:cNvSpPr>
          <p:nvPr>
            <p:ph type="dt" sz="half" idx="10"/>
          </p:nvPr>
        </p:nvSpPr>
        <p:spPr/>
        <p:txBody>
          <a:bodyPr/>
          <a:lstStyle/>
          <a:p>
            <a:fld id="{DACB1D32-06BB-694B-923E-993913162059}" type="datetimeFigureOut">
              <a:rPr lang="en-US" smtClean="0"/>
              <a:t>7/23/24</a:t>
            </a:fld>
            <a:endParaRPr lang="en-US"/>
          </a:p>
        </p:txBody>
      </p:sp>
      <p:sp>
        <p:nvSpPr>
          <p:cNvPr id="4" name="Footer Placeholder 3">
            <a:extLst>
              <a:ext uri="{FF2B5EF4-FFF2-40B4-BE49-F238E27FC236}">
                <a16:creationId xmlns:a16="http://schemas.microsoft.com/office/drawing/2014/main" id="{E0C664D6-A7C1-F5C5-F3AC-1F758558962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6C356F-0285-4269-1E09-85CB825AEF67}"/>
              </a:ext>
            </a:extLst>
          </p:cNvPr>
          <p:cNvSpPr>
            <a:spLocks noGrp="1"/>
          </p:cNvSpPr>
          <p:nvPr>
            <p:ph type="sldNum" sz="quarter" idx="12"/>
          </p:nvPr>
        </p:nvSpPr>
        <p:spPr/>
        <p:txBody>
          <a:bodyPr/>
          <a:lstStyle/>
          <a:p>
            <a:fld id="{5B84E7C1-CC5E-1948-B4A2-C10548D2F3B1}" type="slidenum">
              <a:rPr lang="en-US" smtClean="0"/>
              <a:t>‹#›</a:t>
            </a:fld>
            <a:endParaRPr lang="en-US"/>
          </a:p>
        </p:txBody>
      </p:sp>
    </p:spTree>
    <p:extLst>
      <p:ext uri="{BB962C8B-B14F-4D97-AF65-F5344CB8AC3E}">
        <p14:creationId xmlns:p14="http://schemas.microsoft.com/office/powerpoint/2010/main" val="27733766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2F3AA0-D6A2-0DEF-DCCF-E0213A684B23}"/>
              </a:ext>
            </a:extLst>
          </p:cNvPr>
          <p:cNvSpPr>
            <a:spLocks noGrp="1"/>
          </p:cNvSpPr>
          <p:nvPr>
            <p:ph type="dt" sz="half" idx="10"/>
          </p:nvPr>
        </p:nvSpPr>
        <p:spPr/>
        <p:txBody>
          <a:bodyPr/>
          <a:lstStyle/>
          <a:p>
            <a:fld id="{DACB1D32-06BB-694B-923E-993913162059}" type="datetimeFigureOut">
              <a:rPr lang="en-US" smtClean="0"/>
              <a:t>7/23/24</a:t>
            </a:fld>
            <a:endParaRPr lang="en-US"/>
          </a:p>
        </p:txBody>
      </p:sp>
      <p:sp>
        <p:nvSpPr>
          <p:cNvPr id="3" name="Footer Placeholder 2">
            <a:extLst>
              <a:ext uri="{FF2B5EF4-FFF2-40B4-BE49-F238E27FC236}">
                <a16:creationId xmlns:a16="http://schemas.microsoft.com/office/drawing/2014/main" id="{019737C5-DA10-6EB7-2F97-E906D5C4CF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2211732-4EA2-E579-167D-787BC6AF2B70}"/>
              </a:ext>
            </a:extLst>
          </p:cNvPr>
          <p:cNvSpPr>
            <a:spLocks noGrp="1"/>
          </p:cNvSpPr>
          <p:nvPr>
            <p:ph type="sldNum" sz="quarter" idx="12"/>
          </p:nvPr>
        </p:nvSpPr>
        <p:spPr/>
        <p:txBody>
          <a:bodyPr/>
          <a:lstStyle/>
          <a:p>
            <a:fld id="{5B84E7C1-CC5E-1948-B4A2-C10548D2F3B1}" type="slidenum">
              <a:rPr lang="en-US" smtClean="0"/>
              <a:t>‹#›</a:t>
            </a:fld>
            <a:endParaRPr lang="en-US"/>
          </a:p>
        </p:txBody>
      </p:sp>
    </p:spTree>
    <p:extLst>
      <p:ext uri="{BB962C8B-B14F-4D97-AF65-F5344CB8AC3E}">
        <p14:creationId xmlns:p14="http://schemas.microsoft.com/office/powerpoint/2010/main" val="879473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48ED9-7FE6-75F1-C99A-B0CF1E5DE3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0F2AE8-3464-5989-7686-69304D897A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C83608-A8A8-55F9-4EE6-9CE78ABC6F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057920-D4D4-B4AF-4F08-76A9029BA722}"/>
              </a:ext>
            </a:extLst>
          </p:cNvPr>
          <p:cNvSpPr>
            <a:spLocks noGrp="1"/>
          </p:cNvSpPr>
          <p:nvPr>
            <p:ph type="dt" sz="half" idx="10"/>
          </p:nvPr>
        </p:nvSpPr>
        <p:spPr/>
        <p:txBody>
          <a:bodyPr/>
          <a:lstStyle/>
          <a:p>
            <a:fld id="{DACB1D32-06BB-694B-923E-993913162059}" type="datetimeFigureOut">
              <a:rPr lang="en-US" smtClean="0"/>
              <a:t>7/23/24</a:t>
            </a:fld>
            <a:endParaRPr lang="en-US"/>
          </a:p>
        </p:txBody>
      </p:sp>
      <p:sp>
        <p:nvSpPr>
          <p:cNvPr id="6" name="Footer Placeholder 5">
            <a:extLst>
              <a:ext uri="{FF2B5EF4-FFF2-40B4-BE49-F238E27FC236}">
                <a16:creationId xmlns:a16="http://schemas.microsoft.com/office/drawing/2014/main" id="{6E442051-D774-C18D-5F63-574ED8BFED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232498-FBD9-45BE-4929-BABDCA76F5E9}"/>
              </a:ext>
            </a:extLst>
          </p:cNvPr>
          <p:cNvSpPr>
            <a:spLocks noGrp="1"/>
          </p:cNvSpPr>
          <p:nvPr>
            <p:ph type="sldNum" sz="quarter" idx="12"/>
          </p:nvPr>
        </p:nvSpPr>
        <p:spPr/>
        <p:txBody>
          <a:bodyPr/>
          <a:lstStyle/>
          <a:p>
            <a:fld id="{5B84E7C1-CC5E-1948-B4A2-C10548D2F3B1}" type="slidenum">
              <a:rPr lang="en-US" smtClean="0"/>
              <a:t>‹#›</a:t>
            </a:fld>
            <a:endParaRPr lang="en-US"/>
          </a:p>
        </p:txBody>
      </p:sp>
    </p:spTree>
    <p:extLst>
      <p:ext uri="{BB962C8B-B14F-4D97-AF65-F5344CB8AC3E}">
        <p14:creationId xmlns:p14="http://schemas.microsoft.com/office/powerpoint/2010/main" val="1376250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583F7-6092-0686-3E5A-68D1941345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7B1B197-CEFC-1F80-5C2F-60B97551CD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9357BAE-85BA-A2C4-0ED5-1E1C25DD1A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0D6F7B-3CB0-82AD-8080-FFFE2572FA53}"/>
              </a:ext>
            </a:extLst>
          </p:cNvPr>
          <p:cNvSpPr>
            <a:spLocks noGrp="1"/>
          </p:cNvSpPr>
          <p:nvPr>
            <p:ph type="dt" sz="half" idx="10"/>
          </p:nvPr>
        </p:nvSpPr>
        <p:spPr/>
        <p:txBody>
          <a:bodyPr/>
          <a:lstStyle/>
          <a:p>
            <a:fld id="{DACB1D32-06BB-694B-923E-993913162059}" type="datetimeFigureOut">
              <a:rPr lang="en-US" smtClean="0"/>
              <a:t>7/23/24</a:t>
            </a:fld>
            <a:endParaRPr lang="en-US"/>
          </a:p>
        </p:txBody>
      </p:sp>
      <p:sp>
        <p:nvSpPr>
          <p:cNvPr id="6" name="Footer Placeholder 5">
            <a:extLst>
              <a:ext uri="{FF2B5EF4-FFF2-40B4-BE49-F238E27FC236}">
                <a16:creationId xmlns:a16="http://schemas.microsoft.com/office/drawing/2014/main" id="{0F0DF28D-82BD-309A-60A1-C43459819D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9E10AE-A03C-D470-176F-74E9E02C0F15}"/>
              </a:ext>
            </a:extLst>
          </p:cNvPr>
          <p:cNvSpPr>
            <a:spLocks noGrp="1"/>
          </p:cNvSpPr>
          <p:nvPr>
            <p:ph type="sldNum" sz="quarter" idx="12"/>
          </p:nvPr>
        </p:nvSpPr>
        <p:spPr/>
        <p:txBody>
          <a:bodyPr/>
          <a:lstStyle/>
          <a:p>
            <a:fld id="{5B84E7C1-CC5E-1948-B4A2-C10548D2F3B1}" type="slidenum">
              <a:rPr lang="en-US" smtClean="0"/>
              <a:t>‹#›</a:t>
            </a:fld>
            <a:endParaRPr lang="en-US"/>
          </a:p>
        </p:txBody>
      </p:sp>
    </p:spTree>
    <p:extLst>
      <p:ext uri="{BB962C8B-B14F-4D97-AF65-F5344CB8AC3E}">
        <p14:creationId xmlns:p14="http://schemas.microsoft.com/office/powerpoint/2010/main" val="28667423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B51699-E378-0C74-5BFD-493E211D78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195C90-FE59-F110-2415-D45182545B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B67617-5190-3625-1578-7E04B27DBC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ACB1D32-06BB-694B-923E-993913162059}" type="datetimeFigureOut">
              <a:rPr lang="en-US" smtClean="0"/>
              <a:t>7/23/24</a:t>
            </a:fld>
            <a:endParaRPr lang="en-US"/>
          </a:p>
        </p:txBody>
      </p:sp>
      <p:sp>
        <p:nvSpPr>
          <p:cNvPr id="5" name="Footer Placeholder 4">
            <a:extLst>
              <a:ext uri="{FF2B5EF4-FFF2-40B4-BE49-F238E27FC236}">
                <a16:creationId xmlns:a16="http://schemas.microsoft.com/office/drawing/2014/main" id="{B522792B-0AAE-30D5-2BD0-E6A6597F0E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0AB4340-432E-1AEB-2091-740C2CB310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B84E7C1-CC5E-1948-B4A2-C10548D2F3B1}" type="slidenum">
              <a:rPr lang="en-US" smtClean="0"/>
              <a:t>‹#›</a:t>
            </a:fld>
            <a:endParaRPr lang="en-US"/>
          </a:p>
        </p:txBody>
      </p:sp>
    </p:spTree>
    <p:extLst>
      <p:ext uri="{BB962C8B-B14F-4D97-AF65-F5344CB8AC3E}">
        <p14:creationId xmlns:p14="http://schemas.microsoft.com/office/powerpoint/2010/main" val="33707711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ag with food falling out of it&#10;&#10;Description automatically generated">
            <a:extLst>
              <a:ext uri="{FF2B5EF4-FFF2-40B4-BE49-F238E27FC236}">
                <a16:creationId xmlns:a16="http://schemas.microsoft.com/office/drawing/2014/main" id="{81D28466-15F3-985E-C2E5-2EE83953971E}"/>
              </a:ext>
            </a:extLst>
          </p:cNvPr>
          <p:cNvPicPr>
            <a:picLocks noChangeAspect="1"/>
          </p:cNvPicPr>
          <p:nvPr/>
        </p:nvPicPr>
        <p:blipFill>
          <a:blip r:embed="rId2"/>
          <a:stretch>
            <a:fillRect/>
          </a:stretch>
        </p:blipFill>
        <p:spPr>
          <a:xfrm>
            <a:off x="0" y="0"/>
            <a:ext cx="12191998" cy="6858000"/>
          </a:xfrm>
          <a:prstGeom prst="rect">
            <a:avLst/>
          </a:prstGeom>
        </p:spPr>
      </p:pic>
      <p:sp>
        <p:nvSpPr>
          <p:cNvPr id="7" name="TextBox 6">
            <a:extLst>
              <a:ext uri="{FF2B5EF4-FFF2-40B4-BE49-F238E27FC236}">
                <a16:creationId xmlns:a16="http://schemas.microsoft.com/office/drawing/2014/main" id="{C1242643-DC98-6BC8-7E79-C390B9D9AADE}"/>
              </a:ext>
            </a:extLst>
          </p:cNvPr>
          <p:cNvSpPr txBox="1"/>
          <p:nvPr/>
        </p:nvSpPr>
        <p:spPr>
          <a:xfrm>
            <a:off x="0" y="1"/>
            <a:ext cx="12191998" cy="584775"/>
          </a:xfrm>
          <a:prstGeom prst="rect">
            <a:avLst/>
          </a:prstGeom>
          <a:noFill/>
        </p:spPr>
        <p:txBody>
          <a:bodyPr wrap="square" rtlCol="0">
            <a:spAutoFit/>
          </a:bodyPr>
          <a:lstStyle/>
          <a:p>
            <a:r>
              <a:rPr lang="en-US" sz="3200" b="1" dirty="0">
                <a:solidFill>
                  <a:schemeClr val="bg2">
                    <a:lumMod val="25000"/>
                  </a:schemeClr>
                </a:solidFill>
                <a:latin typeface="Garamond" panose="02020404030301010803" pitchFamily="18" charset="0"/>
                <a:cs typeface="AkayaTelivigala" pitchFamily="2" charset="77"/>
              </a:rPr>
              <a:t>Has Inflation Reached Consumers’ Breaking Point?</a:t>
            </a:r>
          </a:p>
        </p:txBody>
      </p:sp>
    </p:spTree>
    <p:extLst>
      <p:ext uri="{BB962C8B-B14F-4D97-AF65-F5344CB8AC3E}">
        <p14:creationId xmlns:p14="http://schemas.microsoft.com/office/powerpoint/2010/main" val="351055614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Hands of person using credit card reader">
            <a:extLst>
              <a:ext uri="{FF2B5EF4-FFF2-40B4-BE49-F238E27FC236}">
                <a16:creationId xmlns:a16="http://schemas.microsoft.com/office/drawing/2014/main" id="{D7D62139-8BD1-6925-F7D1-6F9C5A9F3EC0}"/>
              </a:ext>
            </a:extLst>
          </p:cNvPr>
          <p:cNvPicPr>
            <a:picLocks noChangeAspect="1"/>
          </p:cNvPicPr>
          <p:nvPr/>
        </p:nvPicPr>
        <p:blipFill>
          <a:blip r:embed="rId2">
            <a:alphaModFix amt="50000"/>
            <a:extLst>
              <a:ext uri="{28A0092B-C50C-407E-A947-70E740481C1C}">
                <a14:useLocalDpi xmlns:a14="http://schemas.microsoft.com/office/drawing/2010/main"/>
              </a:ext>
            </a:extLst>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C8664F25-6BC0-6297-8F3D-EA09DD4C7D3E}"/>
              </a:ext>
            </a:extLst>
          </p:cNvPr>
          <p:cNvSpPr>
            <a:spLocks noGrp="1"/>
          </p:cNvSpPr>
          <p:nvPr>
            <p:ph type="title"/>
          </p:nvPr>
        </p:nvSpPr>
        <p:spPr>
          <a:xfrm>
            <a:off x="3352800" y="0"/>
            <a:ext cx="4572000" cy="921092"/>
          </a:xfrm>
        </p:spPr>
        <p:txBody>
          <a:bodyPr vert="horz" lIns="91440" tIns="45720" rIns="91440" bIns="45720" rtlCol="0" anchor="b">
            <a:normAutofit/>
          </a:bodyPr>
          <a:lstStyle/>
          <a:p>
            <a:pPr algn="ctr"/>
            <a:r>
              <a:rPr lang="en-US" sz="6000" b="1" u="sng" dirty="0">
                <a:solidFill>
                  <a:srgbClr val="FFFFFF"/>
                </a:solidFill>
              </a:rPr>
              <a:t>Summary</a:t>
            </a:r>
          </a:p>
        </p:txBody>
      </p:sp>
      <p:sp>
        <p:nvSpPr>
          <p:cNvPr id="6" name="Rectangle 5">
            <a:extLst>
              <a:ext uri="{FF2B5EF4-FFF2-40B4-BE49-F238E27FC236}">
                <a16:creationId xmlns:a16="http://schemas.microsoft.com/office/drawing/2014/main" id="{6C0EE49F-4602-E73C-5452-D38786035E1A}"/>
              </a:ext>
            </a:extLst>
          </p:cNvPr>
          <p:cNvSpPr/>
          <p:nvPr/>
        </p:nvSpPr>
        <p:spPr>
          <a:xfrm>
            <a:off x="0" y="717177"/>
            <a:ext cx="2456329" cy="6140824"/>
          </a:xfrm>
          <a:prstGeom prst="rect">
            <a:avLst/>
          </a:prstGeom>
          <a:solidFill>
            <a:srgbClr val="736557"/>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CA" sz="2000" dirty="0">
                <a:solidFill>
                  <a:schemeClr val="tx1"/>
                </a:solidFill>
                <a:latin typeface="Garamond" panose="02020404030301010803" pitchFamily="18" charset="0"/>
              </a:rPr>
              <a:t>In a nutshell, we are going to discuss about the consumer backlash against persistent price hikes amidst high inflation rates.</a:t>
            </a:r>
            <a:endParaRPr lang="en-US" sz="2000" dirty="0">
              <a:solidFill>
                <a:schemeClr val="tx1"/>
              </a:solidFill>
              <a:latin typeface="Garamond" panose="02020404030301010803" pitchFamily="18" charset="0"/>
            </a:endParaRPr>
          </a:p>
        </p:txBody>
      </p:sp>
      <p:sp>
        <p:nvSpPr>
          <p:cNvPr id="9" name="Rectangle 8">
            <a:extLst>
              <a:ext uri="{FF2B5EF4-FFF2-40B4-BE49-F238E27FC236}">
                <a16:creationId xmlns:a16="http://schemas.microsoft.com/office/drawing/2014/main" id="{D0C72344-441A-059D-A5CA-F70033B386D9}"/>
              </a:ext>
            </a:extLst>
          </p:cNvPr>
          <p:cNvSpPr/>
          <p:nvPr/>
        </p:nvSpPr>
        <p:spPr>
          <a:xfrm>
            <a:off x="2464711" y="717176"/>
            <a:ext cx="2867233" cy="6140824"/>
          </a:xfrm>
          <a:prstGeom prst="rect">
            <a:avLst/>
          </a:prstGeom>
          <a:solidFill>
            <a:srgbClr val="6A5C4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2000" dirty="0">
                <a:latin typeface="Garamond" panose="02020404030301010803" pitchFamily="18" charset="0"/>
              </a:rPr>
              <a:t>Companies across various sectors like food, home improvement, and pet products grapple with whether to pass increased costs to consumers. Those who opt for moderate price increases fare better than those imposing larger hikes, as seen with Kraft Heinz and General Mills experiencing sales declines after significant increases.</a:t>
            </a:r>
            <a:endParaRPr lang="en-US" sz="2000" dirty="0">
              <a:latin typeface="Garamond" panose="02020404030301010803" pitchFamily="18" charset="0"/>
            </a:endParaRPr>
          </a:p>
        </p:txBody>
      </p:sp>
      <p:sp>
        <p:nvSpPr>
          <p:cNvPr id="11" name="Rectangle 10">
            <a:extLst>
              <a:ext uri="{FF2B5EF4-FFF2-40B4-BE49-F238E27FC236}">
                <a16:creationId xmlns:a16="http://schemas.microsoft.com/office/drawing/2014/main" id="{6B54B480-56CF-A621-CA01-53C51F4104D2}"/>
              </a:ext>
            </a:extLst>
          </p:cNvPr>
          <p:cNvSpPr/>
          <p:nvPr/>
        </p:nvSpPr>
        <p:spPr>
          <a:xfrm>
            <a:off x="5323562" y="717176"/>
            <a:ext cx="3056350" cy="6140824"/>
          </a:xfrm>
          <a:prstGeom prst="rect">
            <a:avLst/>
          </a:prstGeom>
          <a:solidFill>
            <a:srgbClr val="76675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2000" dirty="0">
                <a:latin typeface="Garamond" panose="02020404030301010803" pitchFamily="18" charset="0"/>
              </a:rPr>
              <a:t>Home Depot and Shake Shack adjusted their strategies to modest price rises, which helped maintain or improve their sales. Additionally, companies are exploring new pricing strategies like tiered offerings to cater to different consumer budgets, exemplified by Netflix and McDonald’s.</a:t>
            </a:r>
            <a:endParaRPr lang="en-US" sz="2000" dirty="0">
              <a:latin typeface="Garamond" panose="02020404030301010803" pitchFamily="18" charset="0"/>
            </a:endParaRPr>
          </a:p>
        </p:txBody>
      </p:sp>
      <p:sp>
        <p:nvSpPr>
          <p:cNvPr id="12" name="Rectangle 11">
            <a:extLst>
              <a:ext uri="{FF2B5EF4-FFF2-40B4-BE49-F238E27FC236}">
                <a16:creationId xmlns:a16="http://schemas.microsoft.com/office/drawing/2014/main" id="{1F8B803E-AD7B-BEB0-3C8D-4E048CD14385}"/>
              </a:ext>
            </a:extLst>
          </p:cNvPr>
          <p:cNvSpPr/>
          <p:nvPr/>
        </p:nvSpPr>
        <p:spPr>
          <a:xfrm>
            <a:off x="8379912" y="717176"/>
            <a:ext cx="2809985" cy="6140824"/>
          </a:xfrm>
          <a:prstGeom prst="rect">
            <a:avLst/>
          </a:prstGeom>
          <a:solidFill>
            <a:srgbClr val="82715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2000" dirty="0">
                <a:latin typeface="Garamond" panose="02020404030301010803" pitchFamily="18" charset="0"/>
              </a:rPr>
              <a:t>McDonald’s faces criticism for high prices, prompting a pledge to enhance affordability options, reflecting shifting consumer expectations and economic pressures.</a:t>
            </a:r>
            <a:endParaRPr lang="en-US" sz="2000" dirty="0">
              <a:latin typeface="Garamond" panose="02020404030301010803" pitchFamily="18" charset="0"/>
            </a:endParaRPr>
          </a:p>
        </p:txBody>
      </p:sp>
      <p:pic>
        <p:nvPicPr>
          <p:cNvPr id="27" name="Graphic 26" descr="Flying Money outline">
            <a:extLst>
              <a:ext uri="{FF2B5EF4-FFF2-40B4-BE49-F238E27FC236}">
                <a16:creationId xmlns:a16="http://schemas.microsoft.com/office/drawing/2014/main" id="{185D160F-D5BB-1A85-085C-730D334A8C4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4608" y="5486400"/>
            <a:ext cx="654423" cy="654423"/>
          </a:xfrm>
          <a:prstGeom prst="rect">
            <a:avLst/>
          </a:prstGeom>
        </p:spPr>
      </p:pic>
      <p:pic>
        <p:nvPicPr>
          <p:cNvPr id="29" name="Graphic 28" descr="Dollar outline">
            <a:extLst>
              <a:ext uri="{FF2B5EF4-FFF2-40B4-BE49-F238E27FC236}">
                <a16:creationId xmlns:a16="http://schemas.microsoft.com/office/drawing/2014/main" id="{8058EABF-830C-B688-882B-BFA7781C7E8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04121" y="5943599"/>
            <a:ext cx="654425" cy="654425"/>
          </a:xfrm>
          <a:prstGeom prst="rect">
            <a:avLst/>
          </a:prstGeom>
        </p:spPr>
      </p:pic>
      <p:pic>
        <p:nvPicPr>
          <p:cNvPr id="31" name="Graphic 30" descr="Piggy Bank outline">
            <a:extLst>
              <a:ext uri="{FF2B5EF4-FFF2-40B4-BE49-F238E27FC236}">
                <a16:creationId xmlns:a16="http://schemas.microsoft.com/office/drawing/2014/main" id="{667474C4-1FE6-5786-055A-6E3A8E56CA3C}"/>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596960" y="5943600"/>
            <a:ext cx="914400" cy="914400"/>
          </a:xfrm>
          <a:prstGeom prst="rect">
            <a:avLst/>
          </a:prstGeom>
        </p:spPr>
      </p:pic>
    </p:spTree>
    <p:extLst>
      <p:ext uri="{BB962C8B-B14F-4D97-AF65-F5344CB8AC3E}">
        <p14:creationId xmlns:p14="http://schemas.microsoft.com/office/powerpoint/2010/main" val="42430824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900" decel="100000" fill="hold"/>
                                        <p:tgtEl>
                                          <p:spTgt spid="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900" decel="100000" fill="hold"/>
                                        <p:tgtEl>
                                          <p:spTgt spid="9"/>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childTnLst>
                          </p:cTn>
                        </p:par>
                        <p:par>
                          <p:cTn id="18" fill="hold">
                            <p:stCondLst>
                              <p:cond delay="2000"/>
                            </p:stCondLst>
                            <p:childTnLst>
                              <p:par>
                                <p:cTn id="19" presetID="37" presetClass="entr" presetSubtype="0"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900" decel="100000" fill="hold"/>
                                        <p:tgtEl>
                                          <p:spTgt spid="11"/>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par>
                          <p:cTn id="25" fill="hold">
                            <p:stCondLst>
                              <p:cond delay="3000"/>
                            </p:stCondLst>
                            <p:childTnLst>
                              <p:par>
                                <p:cTn id="26" presetID="37" presetClass="entr" presetSubtype="0" fill="hold" grpId="0" nodeType="after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900" decel="100000" fill="hold"/>
                                        <p:tgtEl>
                                          <p:spTgt spid="12"/>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1" grpId="0" animBg="1"/>
      <p:bldP spid="1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Documents and tablet on desk">
            <a:extLst>
              <a:ext uri="{FF2B5EF4-FFF2-40B4-BE49-F238E27FC236}">
                <a16:creationId xmlns:a16="http://schemas.microsoft.com/office/drawing/2014/main" id="{8FD99959-AC61-210D-85C3-8C8E8DEA2BB1}"/>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405" y="-1269186"/>
            <a:ext cx="12192000" cy="8127186"/>
          </a:xfrm>
          <a:prstGeom prst="rect">
            <a:avLst/>
          </a:prstGeom>
        </p:spPr>
      </p:pic>
      <p:sp>
        <p:nvSpPr>
          <p:cNvPr id="8" name="TextBox 7">
            <a:extLst>
              <a:ext uri="{FF2B5EF4-FFF2-40B4-BE49-F238E27FC236}">
                <a16:creationId xmlns:a16="http://schemas.microsoft.com/office/drawing/2014/main" id="{66D316C1-CB2F-080B-7EE1-DB1180DBB81F}"/>
              </a:ext>
            </a:extLst>
          </p:cNvPr>
          <p:cNvSpPr txBox="1"/>
          <p:nvPr/>
        </p:nvSpPr>
        <p:spPr>
          <a:xfrm>
            <a:off x="3810000" y="0"/>
            <a:ext cx="4572000" cy="707886"/>
          </a:xfrm>
          <a:prstGeom prst="rect">
            <a:avLst/>
          </a:prstGeom>
          <a:noFill/>
        </p:spPr>
        <p:txBody>
          <a:bodyPr wrap="square" rtlCol="0">
            <a:spAutoFit/>
          </a:bodyPr>
          <a:lstStyle/>
          <a:p>
            <a:pPr algn="ctr"/>
            <a:r>
              <a:rPr lang="en-US" sz="4000" b="1" u="sng" dirty="0"/>
              <a:t>Key Takeaways</a:t>
            </a:r>
          </a:p>
        </p:txBody>
      </p:sp>
      <p:sp>
        <p:nvSpPr>
          <p:cNvPr id="9" name="Rectangle 8">
            <a:extLst>
              <a:ext uri="{FF2B5EF4-FFF2-40B4-BE49-F238E27FC236}">
                <a16:creationId xmlns:a16="http://schemas.microsoft.com/office/drawing/2014/main" id="{F233B52A-5234-6CC4-1E03-4826F5C6DDD9}"/>
              </a:ext>
            </a:extLst>
          </p:cNvPr>
          <p:cNvSpPr/>
          <p:nvPr/>
        </p:nvSpPr>
        <p:spPr>
          <a:xfrm>
            <a:off x="0" y="707886"/>
            <a:ext cx="2879388" cy="6150114"/>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CA" sz="2400" b="1" dirty="0">
                <a:solidFill>
                  <a:schemeClr val="bg1"/>
                </a:solidFill>
                <a:latin typeface="Garamond" panose="02020404030301010803" pitchFamily="18" charset="0"/>
              </a:rPr>
              <a:t>Consumer Sensitivity to Price Increases</a:t>
            </a:r>
          </a:p>
          <a:p>
            <a:pPr algn="ctr"/>
            <a:endParaRPr lang="en-CA" sz="2400" b="1" u="sng" dirty="0">
              <a:solidFill>
                <a:schemeClr val="bg1"/>
              </a:solidFill>
              <a:latin typeface="Garamond" panose="02020404030301010803" pitchFamily="18" charset="0"/>
            </a:endParaRPr>
          </a:p>
          <a:p>
            <a:pPr algn="ctr"/>
            <a:endParaRPr lang="en-CA" sz="2400" b="1" u="sng" dirty="0">
              <a:solidFill>
                <a:schemeClr val="bg1"/>
              </a:solidFill>
              <a:latin typeface="Garamond" panose="02020404030301010803" pitchFamily="18" charset="0"/>
            </a:endParaRPr>
          </a:p>
          <a:p>
            <a:pPr algn="ctr"/>
            <a:endParaRPr lang="en-CA" sz="2400" b="1" u="sng" dirty="0">
              <a:solidFill>
                <a:schemeClr val="bg1"/>
              </a:solidFill>
              <a:latin typeface="Garamond" panose="02020404030301010803" pitchFamily="18" charset="0"/>
            </a:endParaRPr>
          </a:p>
          <a:p>
            <a:pPr algn="ctr"/>
            <a:r>
              <a:rPr lang="en-US" sz="2000" dirty="0">
                <a:solidFill>
                  <a:schemeClr val="bg1"/>
                </a:solidFill>
                <a:latin typeface="Garamond" panose="02020404030301010803" pitchFamily="18" charset="0"/>
              </a:rPr>
              <a:t>Consumers are increasingly sensitive to price hikes, especially in a high-inflation environment. Companies need to carefully consider how much and how frequently they raise prices to avoid losing customers</a:t>
            </a:r>
          </a:p>
        </p:txBody>
      </p:sp>
      <p:sp>
        <p:nvSpPr>
          <p:cNvPr id="10" name="Rectangle 9">
            <a:extLst>
              <a:ext uri="{FF2B5EF4-FFF2-40B4-BE49-F238E27FC236}">
                <a16:creationId xmlns:a16="http://schemas.microsoft.com/office/drawing/2014/main" id="{989ABCF9-CDE2-54C3-EFC5-192F91DA8263}"/>
              </a:ext>
            </a:extLst>
          </p:cNvPr>
          <p:cNvSpPr/>
          <p:nvPr/>
        </p:nvSpPr>
        <p:spPr>
          <a:xfrm>
            <a:off x="2879388" y="707886"/>
            <a:ext cx="3176523" cy="6150114"/>
          </a:xfrm>
          <a:prstGeom prst="rect">
            <a:avLst/>
          </a:prstGeom>
          <a:solidFill>
            <a:schemeClr val="tx1">
              <a:lumMod val="85000"/>
              <a:lumOff val="1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CA" sz="2800" b="1" dirty="0">
                <a:latin typeface="Garamond" panose="02020404030301010803" pitchFamily="18" charset="0"/>
              </a:rPr>
              <a:t>Strategic Pricing Decisions</a:t>
            </a:r>
          </a:p>
          <a:p>
            <a:pPr algn="ctr"/>
            <a:endParaRPr lang="en-CA" sz="2400" dirty="0">
              <a:latin typeface="Garamond" panose="02020404030301010803" pitchFamily="18" charset="0"/>
            </a:endParaRPr>
          </a:p>
          <a:p>
            <a:pPr algn="ctr"/>
            <a:endParaRPr lang="en-CA" sz="2400" dirty="0">
              <a:latin typeface="Garamond" panose="02020404030301010803" pitchFamily="18" charset="0"/>
            </a:endParaRPr>
          </a:p>
          <a:p>
            <a:pPr algn="ctr"/>
            <a:endParaRPr lang="en-CA" sz="2400" dirty="0">
              <a:latin typeface="Garamond" panose="02020404030301010803" pitchFamily="18" charset="0"/>
            </a:endParaRPr>
          </a:p>
          <a:p>
            <a:pPr algn="ctr"/>
            <a:endParaRPr lang="en-CA" sz="2400" dirty="0">
              <a:latin typeface="Garamond" panose="02020404030301010803" pitchFamily="18" charset="0"/>
            </a:endParaRPr>
          </a:p>
          <a:p>
            <a:pPr algn="ctr"/>
            <a:r>
              <a:rPr lang="en-US" dirty="0">
                <a:latin typeface="Garamond" panose="02020404030301010803" pitchFamily="18" charset="0"/>
              </a:rPr>
              <a:t>pricing decisions should be strategic and based on thorough understanding of market dynamics, consumer behavior, and competitive landscape. This ensures that companies can navigate economic challenges while maintaining profitability and customer satisfaction.</a:t>
            </a:r>
          </a:p>
        </p:txBody>
      </p:sp>
      <p:sp>
        <p:nvSpPr>
          <p:cNvPr id="11" name="Rectangle 10">
            <a:extLst>
              <a:ext uri="{FF2B5EF4-FFF2-40B4-BE49-F238E27FC236}">
                <a16:creationId xmlns:a16="http://schemas.microsoft.com/office/drawing/2014/main" id="{E0870780-CA24-AAAA-E6DB-833D88AE7031}"/>
              </a:ext>
            </a:extLst>
          </p:cNvPr>
          <p:cNvSpPr/>
          <p:nvPr/>
        </p:nvSpPr>
        <p:spPr>
          <a:xfrm>
            <a:off x="5957822" y="707886"/>
            <a:ext cx="2953671" cy="6150114"/>
          </a:xfrm>
          <a:prstGeom prst="rect">
            <a:avLst/>
          </a:prstGeom>
          <a:solidFill>
            <a:schemeClr val="tx1">
              <a:lumMod val="75000"/>
              <a:lumOff val="2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3200" b="1" dirty="0">
                <a:latin typeface="Garamond" panose="02020404030301010803" pitchFamily="18" charset="0"/>
              </a:rPr>
              <a:t>Responsive Marketing</a:t>
            </a:r>
          </a:p>
          <a:p>
            <a:pPr algn="ctr"/>
            <a:endParaRPr lang="en-US" sz="3200" dirty="0">
              <a:latin typeface="Garamond" panose="02020404030301010803" pitchFamily="18" charset="0"/>
            </a:endParaRPr>
          </a:p>
          <a:p>
            <a:pPr algn="ctr"/>
            <a:endParaRPr lang="en-US" sz="3200" dirty="0">
              <a:latin typeface="Garamond" panose="02020404030301010803" pitchFamily="18" charset="0"/>
            </a:endParaRPr>
          </a:p>
          <a:p>
            <a:pPr algn="ctr"/>
            <a:endParaRPr lang="en-US" sz="3200" dirty="0">
              <a:latin typeface="Garamond" panose="02020404030301010803" pitchFamily="18" charset="0"/>
            </a:endParaRPr>
          </a:p>
          <a:p>
            <a:pPr algn="ctr"/>
            <a:r>
              <a:rPr lang="en-US" dirty="0">
                <a:latin typeface="Garamond" panose="02020404030301010803" pitchFamily="18" charset="0"/>
              </a:rPr>
              <a:t>Companies like McDonald’s are responsive to consumer feedback and social media sentiments regarding pricing. This responsiveness is crucial for maintaining brand loyalty and addressing consumer complaints effectively.</a:t>
            </a:r>
          </a:p>
        </p:txBody>
      </p:sp>
      <p:sp>
        <p:nvSpPr>
          <p:cNvPr id="12" name="Rectangle 11">
            <a:extLst>
              <a:ext uri="{FF2B5EF4-FFF2-40B4-BE49-F238E27FC236}">
                <a16:creationId xmlns:a16="http://schemas.microsoft.com/office/drawing/2014/main" id="{4E020918-31DB-85A7-3EE8-17E4ADA86AF6}"/>
              </a:ext>
            </a:extLst>
          </p:cNvPr>
          <p:cNvSpPr/>
          <p:nvPr/>
        </p:nvSpPr>
        <p:spPr>
          <a:xfrm>
            <a:off x="8803604" y="707886"/>
            <a:ext cx="3145277" cy="6150114"/>
          </a:xfrm>
          <a:prstGeom prst="rect">
            <a:avLst/>
          </a:prstGeom>
          <a:solidFill>
            <a:schemeClr val="tx1">
              <a:lumMod val="65000"/>
              <a:lumOff val="3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b="1" dirty="0">
                <a:latin typeface="Garamond" panose="02020404030301010803" pitchFamily="18" charset="0"/>
              </a:rPr>
              <a:t>Impact of Pricing Strategies on Sales</a:t>
            </a:r>
          </a:p>
          <a:p>
            <a:pPr algn="ctr"/>
            <a:endParaRPr lang="en-US" dirty="0">
              <a:latin typeface="Garamond" panose="02020404030301010803" pitchFamily="18" charset="0"/>
            </a:endParaRPr>
          </a:p>
          <a:p>
            <a:pPr algn="ctr"/>
            <a:endParaRPr lang="en-US" dirty="0">
              <a:latin typeface="Garamond" panose="02020404030301010803" pitchFamily="18" charset="0"/>
            </a:endParaRPr>
          </a:p>
          <a:p>
            <a:pPr algn="ctr"/>
            <a:endParaRPr lang="en-US" dirty="0">
              <a:latin typeface="Garamond" panose="02020404030301010803" pitchFamily="18" charset="0"/>
            </a:endParaRPr>
          </a:p>
          <a:p>
            <a:pPr algn="ctr"/>
            <a:endParaRPr lang="en-US" dirty="0">
              <a:latin typeface="Garamond" panose="02020404030301010803" pitchFamily="18" charset="0"/>
            </a:endParaRPr>
          </a:p>
          <a:p>
            <a:pPr algn="ctr"/>
            <a:endParaRPr lang="en-US" dirty="0">
              <a:latin typeface="Garamond" panose="02020404030301010803" pitchFamily="18" charset="0"/>
            </a:endParaRPr>
          </a:p>
          <a:p>
            <a:pPr algn="ctr"/>
            <a:r>
              <a:rPr lang="en-US" dirty="0">
                <a:latin typeface="Garamond" panose="02020404030301010803" pitchFamily="18" charset="0"/>
              </a:rPr>
              <a:t>Companies that implement moderate price increases tend to fare better in terms of sales performance compared to those that impose significant price hikes. This underscores the importance of strategic pricing decisions aligned with consumer willingness to pay.</a:t>
            </a:r>
          </a:p>
        </p:txBody>
      </p:sp>
      <p:sp>
        <p:nvSpPr>
          <p:cNvPr id="17" name="Triangle 16">
            <a:extLst>
              <a:ext uri="{FF2B5EF4-FFF2-40B4-BE49-F238E27FC236}">
                <a16:creationId xmlns:a16="http://schemas.microsoft.com/office/drawing/2014/main" id="{1C735478-2931-055E-7524-85CFA5E86289}"/>
              </a:ext>
            </a:extLst>
          </p:cNvPr>
          <p:cNvSpPr/>
          <p:nvPr/>
        </p:nvSpPr>
        <p:spPr>
          <a:xfrm rot="5400000">
            <a:off x="2643920" y="946595"/>
            <a:ext cx="785460" cy="308043"/>
          </a:xfrm>
          <a:prstGeom prst="triangl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Triangle 17">
            <a:extLst>
              <a:ext uri="{FF2B5EF4-FFF2-40B4-BE49-F238E27FC236}">
                <a16:creationId xmlns:a16="http://schemas.microsoft.com/office/drawing/2014/main" id="{08A7DFCA-7063-6868-41A0-6BD02C07B3A3}"/>
              </a:ext>
            </a:extLst>
          </p:cNvPr>
          <p:cNvSpPr/>
          <p:nvPr/>
        </p:nvSpPr>
        <p:spPr>
          <a:xfrm rot="5400000">
            <a:off x="5710675" y="1034117"/>
            <a:ext cx="785460" cy="308043"/>
          </a:xfrm>
          <a:prstGeom prst="triangle">
            <a:avLst/>
          </a:prstGeom>
          <a:solidFill>
            <a:schemeClr val="tx1">
              <a:lumMod val="85000"/>
              <a:lumOff val="1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Triangle 18">
            <a:extLst>
              <a:ext uri="{FF2B5EF4-FFF2-40B4-BE49-F238E27FC236}">
                <a16:creationId xmlns:a16="http://schemas.microsoft.com/office/drawing/2014/main" id="{578655D4-2D11-142D-E075-04DC580CF6CE}"/>
              </a:ext>
            </a:extLst>
          </p:cNvPr>
          <p:cNvSpPr/>
          <p:nvPr/>
        </p:nvSpPr>
        <p:spPr>
          <a:xfrm rot="5400000">
            <a:off x="8564895" y="1035535"/>
            <a:ext cx="785460" cy="308043"/>
          </a:xfrm>
          <a:prstGeom prst="triangle">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154907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900" decel="100000" fill="hold"/>
                                        <p:tgtEl>
                                          <p:spTgt spid="9"/>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1000"/>
                                        <p:tgtEl>
                                          <p:spTgt spid="17"/>
                                        </p:tgtEl>
                                      </p:cBhvr>
                                    </p:animEffect>
                                    <p:anim calcmode="lin" valueType="num">
                                      <p:cBhvr>
                                        <p:cTn id="14" dur="1000" fill="hold"/>
                                        <p:tgtEl>
                                          <p:spTgt spid="17"/>
                                        </p:tgtEl>
                                        <p:attrNameLst>
                                          <p:attrName>ppt_x</p:attrName>
                                        </p:attrNameLst>
                                      </p:cBhvr>
                                      <p:tavLst>
                                        <p:tav tm="0">
                                          <p:val>
                                            <p:strVal val="#ppt_x"/>
                                          </p:val>
                                        </p:tav>
                                        <p:tav tm="100000">
                                          <p:val>
                                            <p:strVal val="#ppt_x"/>
                                          </p:val>
                                        </p:tav>
                                      </p:tavLst>
                                    </p:anim>
                                    <p:anim calcmode="lin" valueType="num">
                                      <p:cBhvr>
                                        <p:cTn id="15" dur="900" decel="100000" fill="hold"/>
                                        <p:tgtEl>
                                          <p:spTgt spid="17"/>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7"/>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000"/>
                                        <p:tgtEl>
                                          <p:spTgt spid="10"/>
                                        </p:tgtEl>
                                      </p:cBhvr>
                                    </p:animEffect>
                                    <p:anim calcmode="lin" valueType="num">
                                      <p:cBhvr>
                                        <p:cTn id="20" dur="1000" fill="hold"/>
                                        <p:tgtEl>
                                          <p:spTgt spid="10"/>
                                        </p:tgtEl>
                                        <p:attrNameLst>
                                          <p:attrName>ppt_x</p:attrName>
                                        </p:attrNameLst>
                                      </p:cBhvr>
                                      <p:tavLst>
                                        <p:tav tm="0">
                                          <p:val>
                                            <p:strVal val="#ppt_x"/>
                                          </p:val>
                                        </p:tav>
                                        <p:tav tm="100000">
                                          <p:val>
                                            <p:strVal val="#ppt_x"/>
                                          </p:val>
                                        </p:tav>
                                      </p:tavLst>
                                    </p:anim>
                                    <p:anim calcmode="lin" valueType="num">
                                      <p:cBhvr>
                                        <p:cTn id="21" dur="900" decel="100000" fill="hold"/>
                                        <p:tgtEl>
                                          <p:spTgt spid="10"/>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1000"/>
                                        <p:tgtEl>
                                          <p:spTgt spid="18"/>
                                        </p:tgtEl>
                                      </p:cBhvr>
                                    </p:animEffect>
                                    <p:anim calcmode="lin" valueType="num">
                                      <p:cBhvr>
                                        <p:cTn id="26" dur="1000" fill="hold"/>
                                        <p:tgtEl>
                                          <p:spTgt spid="18"/>
                                        </p:tgtEl>
                                        <p:attrNameLst>
                                          <p:attrName>ppt_x</p:attrName>
                                        </p:attrNameLst>
                                      </p:cBhvr>
                                      <p:tavLst>
                                        <p:tav tm="0">
                                          <p:val>
                                            <p:strVal val="#ppt_x"/>
                                          </p:val>
                                        </p:tav>
                                        <p:tav tm="100000">
                                          <p:val>
                                            <p:strVal val="#ppt_x"/>
                                          </p:val>
                                        </p:tav>
                                      </p:tavLst>
                                    </p:anim>
                                    <p:anim calcmode="lin" valueType="num">
                                      <p:cBhvr>
                                        <p:cTn id="27" dur="900" decel="100000" fill="hold"/>
                                        <p:tgtEl>
                                          <p:spTgt spid="18"/>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000"/>
                                        <p:tgtEl>
                                          <p:spTgt spid="11"/>
                                        </p:tgtEl>
                                      </p:cBhvr>
                                    </p:animEffect>
                                    <p:anim calcmode="lin" valueType="num">
                                      <p:cBhvr>
                                        <p:cTn id="32" dur="1000" fill="hold"/>
                                        <p:tgtEl>
                                          <p:spTgt spid="11"/>
                                        </p:tgtEl>
                                        <p:attrNameLst>
                                          <p:attrName>ppt_x</p:attrName>
                                        </p:attrNameLst>
                                      </p:cBhvr>
                                      <p:tavLst>
                                        <p:tav tm="0">
                                          <p:val>
                                            <p:strVal val="#ppt_x"/>
                                          </p:val>
                                        </p:tav>
                                        <p:tav tm="100000">
                                          <p:val>
                                            <p:strVal val="#ppt_x"/>
                                          </p:val>
                                        </p:tav>
                                      </p:tavLst>
                                    </p:anim>
                                    <p:anim calcmode="lin" valueType="num">
                                      <p:cBhvr>
                                        <p:cTn id="33" dur="900" decel="100000" fill="hold"/>
                                        <p:tgtEl>
                                          <p:spTgt spid="11"/>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par>
                                <p:cTn id="35" presetID="37"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1000"/>
                                        <p:tgtEl>
                                          <p:spTgt spid="19"/>
                                        </p:tgtEl>
                                      </p:cBhvr>
                                    </p:animEffect>
                                    <p:anim calcmode="lin" valueType="num">
                                      <p:cBhvr>
                                        <p:cTn id="38" dur="1000" fill="hold"/>
                                        <p:tgtEl>
                                          <p:spTgt spid="19"/>
                                        </p:tgtEl>
                                        <p:attrNameLst>
                                          <p:attrName>ppt_x</p:attrName>
                                        </p:attrNameLst>
                                      </p:cBhvr>
                                      <p:tavLst>
                                        <p:tav tm="0">
                                          <p:val>
                                            <p:strVal val="#ppt_x"/>
                                          </p:val>
                                        </p:tav>
                                        <p:tav tm="100000">
                                          <p:val>
                                            <p:strVal val="#ppt_x"/>
                                          </p:val>
                                        </p:tav>
                                      </p:tavLst>
                                    </p:anim>
                                    <p:anim calcmode="lin" valueType="num">
                                      <p:cBhvr>
                                        <p:cTn id="39" dur="900" decel="100000" fill="hold"/>
                                        <p:tgtEl>
                                          <p:spTgt spid="19"/>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19"/>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1000"/>
                                        <p:tgtEl>
                                          <p:spTgt spid="12"/>
                                        </p:tgtEl>
                                      </p:cBhvr>
                                    </p:animEffect>
                                    <p:anim calcmode="lin" valueType="num">
                                      <p:cBhvr>
                                        <p:cTn id="44" dur="1000" fill="hold"/>
                                        <p:tgtEl>
                                          <p:spTgt spid="12"/>
                                        </p:tgtEl>
                                        <p:attrNameLst>
                                          <p:attrName>ppt_x</p:attrName>
                                        </p:attrNameLst>
                                      </p:cBhvr>
                                      <p:tavLst>
                                        <p:tav tm="0">
                                          <p:val>
                                            <p:strVal val="#ppt_x"/>
                                          </p:val>
                                        </p:tav>
                                        <p:tav tm="100000">
                                          <p:val>
                                            <p:strVal val="#ppt_x"/>
                                          </p:val>
                                        </p:tav>
                                      </p:tavLst>
                                    </p:anim>
                                    <p:anim calcmode="lin" valueType="num">
                                      <p:cBhvr>
                                        <p:cTn id="45" dur="900" decel="100000" fill="hold"/>
                                        <p:tgtEl>
                                          <p:spTgt spid="12"/>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7" grpId="0" animBg="1"/>
      <p:bldP spid="18" grpId="0" animBg="1"/>
      <p:bldP spid="1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ack of people's heads and raised hands at corporate presentation with speaker and whiteboard out of focus in background">
            <a:extLst>
              <a:ext uri="{FF2B5EF4-FFF2-40B4-BE49-F238E27FC236}">
                <a16:creationId xmlns:a16="http://schemas.microsoft.com/office/drawing/2014/main" id="{ED47CB33-8014-9762-A67D-986EF5EAB1B0}"/>
              </a:ext>
            </a:extLst>
          </p:cNvPr>
          <p:cNvPicPr>
            <a:picLocks noChangeAspect="1"/>
          </p:cNvPicPr>
          <p:nvPr/>
        </p:nvPicPr>
        <p:blipFill>
          <a:blip r:embed="rId2">
            <a:alphaModFix/>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a:ext>
            </a:extLst>
          </a:blip>
          <a:stretch>
            <a:fillRect/>
          </a:stretch>
        </p:blipFill>
        <p:spPr>
          <a:xfrm>
            <a:off x="0" y="-1256805"/>
            <a:ext cx="12192000" cy="8114805"/>
          </a:xfrm>
          <a:prstGeom prst="rect">
            <a:avLst/>
          </a:prstGeom>
        </p:spPr>
      </p:pic>
      <p:sp>
        <p:nvSpPr>
          <p:cNvPr id="2" name="TextBox 1">
            <a:extLst>
              <a:ext uri="{FF2B5EF4-FFF2-40B4-BE49-F238E27FC236}">
                <a16:creationId xmlns:a16="http://schemas.microsoft.com/office/drawing/2014/main" id="{FCDC3FC5-CB74-902A-CF37-6E41E0A30723}"/>
              </a:ext>
            </a:extLst>
          </p:cNvPr>
          <p:cNvSpPr txBox="1"/>
          <p:nvPr/>
        </p:nvSpPr>
        <p:spPr>
          <a:xfrm>
            <a:off x="2704289" y="175098"/>
            <a:ext cx="6089515" cy="830997"/>
          </a:xfrm>
          <a:prstGeom prst="rect">
            <a:avLst/>
          </a:prstGeom>
          <a:noFill/>
        </p:spPr>
        <p:txBody>
          <a:bodyPr wrap="square" rtlCol="0">
            <a:spAutoFit/>
          </a:bodyPr>
          <a:lstStyle/>
          <a:p>
            <a:pPr algn="ctr"/>
            <a:r>
              <a:rPr lang="en-US" sz="4800" b="1" u="sng" dirty="0">
                <a:latin typeface="Garamond" panose="02020404030301010803" pitchFamily="18" charset="0"/>
              </a:rPr>
              <a:t>Questions</a:t>
            </a:r>
          </a:p>
        </p:txBody>
      </p:sp>
      <p:sp>
        <p:nvSpPr>
          <p:cNvPr id="3" name="Cloud Callout 2">
            <a:extLst>
              <a:ext uri="{FF2B5EF4-FFF2-40B4-BE49-F238E27FC236}">
                <a16:creationId xmlns:a16="http://schemas.microsoft.com/office/drawing/2014/main" id="{4AB615E6-FC95-CB97-DC17-CB5A14023C6C}"/>
              </a:ext>
            </a:extLst>
          </p:cNvPr>
          <p:cNvSpPr/>
          <p:nvPr/>
        </p:nvSpPr>
        <p:spPr>
          <a:xfrm>
            <a:off x="175098" y="1006095"/>
            <a:ext cx="4747098" cy="2632050"/>
          </a:xfrm>
          <a:prstGeom prst="cloudCallout">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en-CA" sz="2000" i="0" u="none" strike="noStrike" dirty="0">
                <a:ln w="0"/>
                <a:solidFill>
                  <a:schemeClr val="bg1"/>
                </a:solidFill>
                <a:effectLst>
                  <a:outerShdw blurRad="38100" dist="19050" dir="2700000" algn="tl" rotWithShape="0">
                    <a:schemeClr val="dk1">
                      <a:alpha val="40000"/>
                    </a:schemeClr>
                  </a:outerShdw>
                </a:effectLst>
                <a:latin typeface="Garamond" panose="02020404030301010803" pitchFamily="18" charset="0"/>
              </a:rPr>
              <a:t>If you were advising a restaurant retailer, how would you recommend it deal with continued high prices for its materials?</a:t>
            </a:r>
          </a:p>
          <a:p>
            <a:pPr algn="ctr"/>
            <a:endParaRPr lang="en-US" sz="2000" dirty="0">
              <a:ln w="0"/>
              <a:solidFill>
                <a:schemeClr val="bg1"/>
              </a:solidFill>
              <a:effectLst>
                <a:outerShdw blurRad="38100" dist="19050" dir="2700000" algn="tl" rotWithShape="0">
                  <a:schemeClr val="dk1">
                    <a:alpha val="40000"/>
                  </a:schemeClr>
                </a:outerShdw>
              </a:effectLst>
              <a:latin typeface="Garamond" panose="02020404030301010803" pitchFamily="18" charset="0"/>
            </a:endParaRPr>
          </a:p>
        </p:txBody>
      </p:sp>
      <p:sp>
        <p:nvSpPr>
          <p:cNvPr id="4" name="Cloud Callout 3">
            <a:extLst>
              <a:ext uri="{FF2B5EF4-FFF2-40B4-BE49-F238E27FC236}">
                <a16:creationId xmlns:a16="http://schemas.microsoft.com/office/drawing/2014/main" id="{56DE7C03-317C-E390-9294-8022D9AA1C76}"/>
              </a:ext>
            </a:extLst>
          </p:cNvPr>
          <p:cNvSpPr/>
          <p:nvPr/>
        </p:nvSpPr>
        <p:spPr>
          <a:xfrm>
            <a:off x="7256834" y="3813243"/>
            <a:ext cx="4416357" cy="2529191"/>
          </a:xfrm>
          <a:prstGeom prst="cloudCallou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CA" sz="2000" b="0" i="0" u="none" strike="noStrike" dirty="0">
                <a:solidFill>
                  <a:schemeClr val="bg1"/>
                </a:solidFill>
                <a:effectLst/>
                <a:latin typeface="Garamond" panose="02020404030301010803" pitchFamily="18" charset="0"/>
              </a:rPr>
              <a:t>Have you changed your consumption habits, due to continued price increases?</a:t>
            </a:r>
          </a:p>
          <a:p>
            <a:pPr algn="ctr"/>
            <a:endParaRPr lang="en-US" sz="2000" dirty="0">
              <a:solidFill>
                <a:schemeClr val="bg1"/>
              </a:solidFill>
              <a:latin typeface="Garamond" panose="02020404030301010803" pitchFamily="18" charset="0"/>
            </a:endParaRPr>
          </a:p>
        </p:txBody>
      </p:sp>
    </p:spTree>
    <p:extLst>
      <p:ext uri="{BB962C8B-B14F-4D97-AF65-F5344CB8AC3E}">
        <p14:creationId xmlns:p14="http://schemas.microsoft.com/office/powerpoint/2010/main" val="3293528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lose-up of hands raised in classroom">
            <a:extLst>
              <a:ext uri="{FF2B5EF4-FFF2-40B4-BE49-F238E27FC236}">
                <a16:creationId xmlns:a16="http://schemas.microsoft.com/office/drawing/2014/main" id="{4DBBF6A4-53FF-948F-98FB-8673B949C573}"/>
              </a:ext>
            </a:extLst>
          </p:cNvPr>
          <p:cNvPicPr>
            <a:picLocks noChangeAspect="1"/>
          </p:cNvPicPr>
          <p:nvPr/>
        </p:nvPicPr>
        <p:blipFill>
          <a:blip r:embed="rId2"/>
          <a:srcRect r="5882" b="-1"/>
          <a:stretch/>
        </p:blipFill>
        <p:spPr>
          <a:xfrm>
            <a:off x="1" y="10"/>
            <a:ext cx="9669642" cy="6857990"/>
          </a:xfrm>
          <a:prstGeom prst="rect">
            <a:avLst/>
          </a:prstGeom>
        </p:spPr>
      </p:pic>
      <p:sp>
        <p:nvSpPr>
          <p:cNvPr id="16" name="Rectangle 15">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BCCD5C49-3A7F-A9D9-AD61-26AD184E0271}"/>
              </a:ext>
            </a:extLst>
          </p:cNvPr>
          <p:cNvSpPr txBox="1"/>
          <p:nvPr/>
        </p:nvSpPr>
        <p:spPr>
          <a:xfrm>
            <a:off x="8279958" y="685403"/>
            <a:ext cx="3445765" cy="983288"/>
          </a:xfrm>
          <a:prstGeom prst="rect">
            <a:avLst/>
          </a:prstGeom>
          <a:noFill/>
        </p:spPr>
        <p:txBody>
          <a:bodyPr vert="horz" lIns="91440" tIns="45720" rIns="91440" bIns="45720" rtlCol="0" anchor="b">
            <a:normAutofit/>
          </a:bodyPr>
          <a:lstStyle/>
          <a:p>
            <a:pPr>
              <a:lnSpc>
                <a:spcPct val="90000"/>
              </a:lnSpc>
              <a:spcBef>
                <a:spcPct val="0"/>
              </a:spcBef>
              <a:spcAft>
                <a:spcPts val="600"/>
              </a:spcAft>
            </a:pPr>
            <a:r>
              <a:rPr lang="en-US" sz="5200" b="1" u="sng" dirty="0">
                <a:latin typeface="+mj-lt"/>
                <a:ea typeface="+mj-ea"/>
                <a:cs typeface="+mj-cs"/>
              </a:rPr>
              <a:t>Questions</a:t>
            </a:r>
          </a:p>
        </p:txBody>
      </p:sp>
      <p:sp>
        <p:nvSpPr>
          <p:cNvPr id="4" name="Alternate Process 3">
            <a:extLst>
              <a:ext uri="{FF2B5EF4-FFF2-40B4-BE49-F238E27FC236}">
                <a16:creationId xmlns:a16="http://schemas.microsoft.com/office/drawing/2014/main" id="{A2BDD36B-5361-1923-E27C-FABA1599675F}"/>
              </a:ext>
            </a:extLst>
          </p:cNvPr>
          <p:cNvSpPr/>
          <p:nvPr/>
        </p:nvSpPr>
        <p:spPr>
          <a:xfrm>
            <a:off x="8279958" y="1668691"/>
            <a:ext cx="4253548" cy="1051719"/>
          </a:xfrm>
          <a:prstGeom prst="flowChartAlternateProcess">
            <a:avLst/>
          </a:prstGeom>
          <a:noFill/>
        </p:spPr>
        <p:style>
          <a:lnRef idx="0">
            <a:schemeClr val="dk1"/>
          </a:lnRef>
          <a:fillRef idx="3">
            <a:schemeClr val="dk1"/>
          </a:fillRef>
          <a:effectRef idx="3">
            <a:schemeClr val="dk1"/>
          </a:effectRef>
          <a:fontRef idx="minor">
            <a:schemeClr val="lt1"/>
          </a:fontRef>
        </p:style>
        <p:txBody>
          <a:bodyPr vert="horz" lIns="91440" tIns="45720" rIns="91440" bIns="45720" rtlCol="0">
            <a:normAutofit lnSpcReduction="10000"/>
          </a:bodyPr>
          <a:lstStyle/>
          <a:p>
            <a:pPr>
              <a:lnSpc>
                <a:spcPct val="90000"/>
              </a:lnSpc>
              <a:spcBef>
                <a:spcPts val="1000"/>
              </a:spcBef>
            </a:pPr>
            <a:r>
              <a:rPr lang="en-US" sz="2200" b="0" i="0" u="none" strike="noStrike" dirty="0">
                <a:solidFill>
                  <a:schemeClr val="tx1"/>
                </a:solidFill>
                <a:effectLst/>
                <a:latin typeface="Garamond" panose="02020404030301010803" pitchFamily="18" charset="0"/>
              </a:rPr>
              <a:t>Have you changed your consumption habits, due to continued price increases?</a:t>
            </a:r>
          </a:p>
        </p:txBody>
      </p:sp>
      <p:sp>
        <p:nvSpPr>
          <p:cNvPr id="7" name="TextBox 6">
            <a:extLst>
              <a:ext uri="{FF2B5EF4-FFF2-40B4-BE49-F238E27FC236}">
                <a16:creationId xmlns:a16="http://schemas.microsoft.com/office/drawing/2014/main" id="{BE73767E-E13F-D24F-1B53-70A1E0B287F2}"/>
              </a:ext>
            </a:extLst>
          </p:cNvPr>
          <p:cNvSpPr txBox="1"/>
          <p:nvPr/>
        </p:nvSpPr>
        <p:spPr>
          <a:xfrm>
            <a:off x="8521406" y="3260693"/>
            <a:ext cx="3667545" cy="2677656"/>
          </a:xfrm>
          <a:prstGeom prst="rect">
            <a:avLst/>
          </a:prstGeom>
          <a:noFill/>
        </p:spPr>
        <p:txBody>
          <a:bodyPr wrap="square" rtlCol="0">
            <a:spAutoFit/>
          </a:bodyPr>
          <a:lstStyle/>
          <a:p>
            <a:r>
              <a:rPr lang="en-US" sz="2800" b="1" u="sng" dirty="0">
                <a:latin typeface="Garamond" panose="02020404030301010803" pitchFamily="18" charset="0"/>
              </a:rPr>
              <a:t>Answer:</a:t>
            </a:r>
            <a:r>
              <a:rPr lang="en-US" sz="2800" dirty="0">
                <a:latin typeface="Garamond" panose="02020404030301010803" pitchFamily="18" charset="0"/>
              </a:rPr>
              <a:t>  </a:t>
            </a:r>
            <a:r>
              <a:rPr lang="en-US" sz="2000" dirty="0">
                <a:latin typeface="Garamond" panose="02020404030301010803" pitchFamily="18" charset="0"/>
              </a:rPr>
              <a:t>Yes. This is because Consumers including myself may opt for cheaper alternatives or private-label brands to save money. Non-essential purchases such as dining out or entertainment may decrease as consumers prioritize essentials. </a:t>
            </a:r>
            <a:endParaRPr lang="en-US" sz="2800" b="1" u="sng" dirty="0">
              <a:latin typeface="Garamond" panose="02020404030301010803" pitchFamily="18" charset="0"/>
            </a:endParaRPr>
          </a:p>
        </p:txBody>
      </p:sp>
    </p:spTree>
    <p:extLst>
      <p:ext uri="{BB962C8B-B14F-4D97-AF65-F5344CB8AC3E}">
        <p14:creationId xmlns:p14="http://schemas.microsoft.com/office/powerpoint/2010/main" val="33415479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137</TotalTime>
  <Words>392</Words>
  <Application>Microsoft Macintosh PowerPoint</Application>
  <PresentationFormat>Widescreen</PresentationFormat>
  <Paragraphs>36</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Aptos</vt:lpstr>
      <vt:lpstr>Aptos Display</vt:lpstr>
      <vt:lpstr>Arial</vt:lpstr>
      <vt:lpstr>Garamond</vt:lpstr>
      <vt:lpstr>Office Theme</vt:lpstr>
      <vt:lpstr>PowerPoint Presentation</vt:lpstr>
      <vt:lpstr>Summary</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 Ngabirano</dc:creator>
  <cp:lastModifiedBy>Dan Ngabirano</cp:lastModifiedBy>
  <cp:revision>5</cp:revision>
  <dcterms:created xsi:type="dcterms:W3CDTF">2024-07-23T09:43:20Z</dcterms:created>
  <dcterms:modified xsi:type="dcterms:W3CDTF">2024-07-23T12:01:02Z</dcterms:modified>
</cp:coreProperties>
</file>

<file path=docProps/thumbnail.jpeg>
</file>